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7" r:id="rId7"/>
    <p:sldId id="258" r:id="rId8"/>
    <p:sldId id="259" r:id="rId9"/>
    <p:sldId id="264" r:id="rId10"/>
    <p:sldId id="265" r:id="rId11"/>
    <p:sldId id="266" r:id="rId12"/>
    <p:sldId id="260" r:id="rId13"/>
    <p:sldId id="261" r:id="rId14"/>
    <p:sldId id="276" r:id="rId15"/>
    <p:sldId id="262" r:id="rId16"/>
    <p:sldId id="263" r:id="rId17"/>
    <p:sldId id="272" r:id="rId18"/>
    <p:sldId id="273" r:id="rId19"/>
    <p:sldId id="274" r:id="rId20"/>
    <p:sldId id="275" r:id="rId21"/>
    <p:sldId id="268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FF0D-E1A4-4546-BEDC-0612B205AF6D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de-jaren-zestig-in-de-klas-welvaart/#q=de%20jaren%2060%20in%20de%20kla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ogeschiedenis.nl/speler.WO_VPRO_041852.html" TargetMode="External"/><Relationship Id="rId2" Type="http://schemas.openxmlformats.org/officeDocument/2006/relationships/hyperlink" Target="https://www.npostart.nl/ondersteboven-nederland-in-de-jaren-60/26-03-2016/VPWON_12466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tv.nl/video/de-jaren-zestig-in-de-klas-jeugdcultuur/#q=ijzeren%20eeuw%20in%20de%20klas" TargetMode="External"/><Relationship Id="rId4" Type="http://schemas.openxmlformats.org/officeDocument/2006/relationships/hyperlink" Target="http://schooltv.nl/video/eenvandaag-in-de-klas-de-rebelse-stad/#q=ijzeren%20eeuw%20in%20de%20kla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de-pil-vrouwen-worden-baas-in-eigen-buik/#q=baas%20in%20eigen%20buik" TargetMode="External"/><Relationship Id="rId2" Type="http://schemas.openxmlformats.org/officeDocument/2006/relationships/hyperlink" Target="http://schooltv.nl/video/de-jaren-zestig-in-de-klas-vrouwenemancipatie/#q=ijzeren%20eeuw%20in%20de%20kl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tv.nl/video/nieuwkomers-naast-autochtonen-vroeger-en-nu/#q=gastarbeide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9i0bu7Py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tv.nl/video/the-general-theory-of-employment-een-boek-over-de-na-oorlogse-wederopbouw/#q=kapitalis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11.2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welvarend westen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i="1" dirty="0" smtClean="0"/>
              <a:t>	Een </a:t>
            </a:r>
            <a:r>
              <a:rPr lang="nl-NL" sz="2400" i="1" dirty="0"/>
              <a:t>foto van de Duitse stad Dresden na het bombardement in de nacht van </a:t>
            </a:r>
            <a:r>
              <a:rPr lang="nl-NL" sz="2400" i="1" dirty="0" smtClean="0"/>
              <a:t>13 op </a:t>
            </a:r>
            <a:r>
              <a:rPr lang="nl-NL" sz="2400" i="1" dirty="0"/>
              <a:t>14 februari 1945. Op de voorgrond staat het standbeeld van de engel op </a:t>
            </a:r>
            <a:r>
              <a:rPr lang="nl-NL" sz="2400" i="1" dirty="0" smtClean="0"/>
              <a:t>de toren </a:t>
            </a:r>
            <a:r>
              <a:rPr lang="nl-NL" sz="2400" i="1" dirty="0"/>
              <a:t>van het raadhuis dat het bombardement heeft doorstaan</a:t>
            </a:r>
            <a:endParaRPr 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609957" cy="22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608994" cy="22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dirty="0"/>
              <a:t>maximumscore 2</a:t>
            </a:r>
          </a:p>
          <a:p>
            <a:pPr>
              <a:buNone/>
            </a:pPr>
            <a:r>
              <a:rPr lang="nl-NL" dirty="0"/>
              <a:t>Voorbeeld van een juist antwoord is:</a:t>
            </a:r>
          </a:p>
          <a:p>
            <a:pPr>
              <a:buNone/>
            </a:pPr>
            <a:r>
              <a:rPr lang="nl-NL" dirty="0"/>
              <a:t>• De Koude Oorlog is een belangrijke politieke reden voor </a:t>
            </a:r>
            <a:r>
              <a:rPr lang="nl-NL" dirty="0" smtClean="0"/>
              <a:t>de Amerikaanse </a:t>
            </a:r>
            <a:r>
              <a:rPr lang="nl-NL" dirty="0"/>
              <a:t>regering om Europa economische steun te </a:t>
            </a:r>
            <a:r>
              <a:rPr lang="nl-NL" dirty="0" smtClean="0"/>
              <a:t>verlenen(omdat </a:t>
            </a:r>
            <a:r>
              <a:rPr lang="nl-NL" dirty="0"/>
              <a:t>de Verenigde Staten wilden voorkomen dat </a:t>
            </a:r>
            <a:r>
              <a:rPr lang="nl-NL" dirty="0" smtClean="0"/>
              <a:t>Europa communistisch </a:t>
            </a:r>
            <a:r>
              <a:rPr lang="nl-NL" dirty="0"/>
              <a:t>zou kunnen worden) 1</a:t>
            </a:r>
          </a:p>
          <a:p>
            <a:pPr>
              <a:buNone/>
            </a:pPr>
            <a:r>
              <a:rPr lang="nl-NL" dirty="0"/>
              <a:t>• De foto kan gebruikt worden omdat erop te zien is dat een grote </a:t>
            </a:r>
            <a:r>
              <a:rPr lang="nl-NL" dirty="0" smtClean="0"/>
              <a:t>stad volledig </a:t>
            </a:r>
            <a:r>
              <a:rPr lang="nl-NL" dirty="0"/>
              <a:t>verwoest is / hoe slecht de (economische) situatie in Europa is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Marshallplan + binnenlandse politiek beleid + houding bevolking </a:t>
            </a:r>
            <a:r>
              <a:rPr lang="nl-NL" sz="3100" dirty="0" smtClean="0"/>
              <a:t>(zuinig aan doen) </a:t>
            </a:r>
            <a:r>
              <a:rPr lang="nl-NL" dirty="0" smtClean="0"/>
              <a:t>= succes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9512" y="1844824"/>
            <a:ext cx="867645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Economische groei 1950 – 1973 = economisch </a:t>
            </a:r>
          </a:p>
          <a:p>
            <a:pPr>
              <a:buNone/>
            </a:pPr>
            <a:r>
              <a:rPr lang="nl-NL" dirty="0" smtClean="0"/>
              <a:t>wonder. </a:t>
            </a:r>
          </a:p>
          <a:p>
            <a:pPr>
              <a:buNone/>
            </a:pPr>
            <a:r>
              <a:rPr lang="nl-NL" dirty="0" smtClean="0"/>
              <a:t>Waarom? </a:t>
            </a:r>
          </a:p>
          <a:p>
            <a:pPr marL="514350" indent="-514350">
              <a:buAutoNum type="arabicPeriod"/>
            </a:pPr>
            <a:r>
              <a:rPr lang="nl-NL" dirty="0" smtClean="0"/>
              <a:t>Industrialisatie + productiviteitsstijging </a:t>
            </a:r>
          </a:p>
          <a:p>
            <a:pPr marL="514350" indent="-514350">
              <a:buAutoNum type="arabicPeriod"/>
            </a:pPr>
            <a:r>
              <a:rPr lang="nl-NL" dirty="0" smtClean="0"/>
              <a:t>Modernisering + schaalvergroting landbouw</a:t>
            </a:r>
          </a:p>
          <a:p>
            <a:pPr marL="514350" indent="-514350">
              <a:buNone/>
            </a:pPr>
            <a:endParaRPr lang="nl-NL" dirty="0"/>
          </a:p>
          <a:p>
            <a:pPr marL="514350" indent="-514350">
              <a:buNone/>
            </a:pPr>
            <a:r>
              <a:rPr lang="nl-NL" dirty="0" smtClean="0">
                <a:sym typeface="Wingdings" pitchFamily="2" charset="2"/>
              </a:rPr>
              <a:t> Ongekende welvaart!  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consumptiemaatschappij </a:t>
            </a:r>
            <a:r>
              <a:rPr lang="nl-NL" dirty="0" smtClean="0">
                <a:sym typeface="Wingdings" pitchFamily="2" charset="2"/>
              </a:rPr>
              <a:t>+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 opbouw verzorgingsstaat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8778" y="6211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https://schooltv.nl/video/de-jaren-zestig-in-de-klas-welvaart/#</a:t>
            </a:r>
            <a:r>
              <a:rPr lang="nl-NL" dirty="0" smtClean="0">
                <a:hlinkClick r:id="rId2"/>
              </a:rPr>
              <a:t>q=de%20jaren%2060%20in%20de%20klas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Welvaartsgroei </a:t>
            </a:r>
            <a:r>
              <a:rPr lang="nl-NL" dirty="0" smtClean="0">
                <a:sym typeface="Wingdings" pitchFamily="2" charset="2"/>
              </a:rPr>
              <a:t> sociaal-culturele veranderingsprocessen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595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Ontzuiling </a:t>
            </a:r>
            <a:r>
              <a:rPr lang="nl-NL" dirty="0" smtClean="0"/>
              <a:t>(verdwijnen van de levensbeschouwelijke indeling van de Nederlandse maatschappij) 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‘klassenmaatschappij’ verdwijnt </a:t>
            </a:r>
            <a:r>
              <a:rPr lang="nl-NL" dirty="0" smtClean="0"/>
              <a:t>= ook midden- en arbeidersklasse profiteert van welvaartsgroei. </a:t>
            </a:r>
          </a:p>
          <a:p>
            <a:pPr>
              <a:buFontTx/>
              <a:buChar char="-"/>
            </a:pPr>
            <a:r>
              <a:rPr lang="nl-NL" dirty="0" smtClean="0"/>
              <a:t>Jongeren (</a:t>
            </a:r>
            <a:r>
              <a:rPr lang="nl-NL" dirty="0" smtClean="0">
                <a:solidFill>
                  <a:srgbClr val="FF0000"/>
                </a:solidFill>
              </a:rPr>
              <a:t>babyboomgeneratie</a:t>
            </a:r>
            <a:r>
              <a:rPr lang="nl-NL" dirty="0" smtClean="0"/>
              <a:t>) hebben geld en kennen alleen maar een periode van vrede = </a:t>
            </a:r>
            <a:r>
              <a:rPr lang="nl-NL" dirty="0" smtClean="0">
                <a:solidFill>
                  <a:srgbClr val="FF0000"/>
                </a:solidFill>
              </a:rPr>
              <a:t>ontstaan van jeugdculturen </a:t>
            </a:r>
            <a:r>
              <a:rPr lang="nl-NL" dirty="0" smtClean="0"/>
              <a:t>(nozems, provo’s, hippies).</a:t>
            </a:r>
          </a:p>
          <a:p>
            <a:pPr lvl="1">
              <a:buFontTx/>
              <a:buChar char="-"/>
            </a:pPr>
            <a:r>
              <a:rPr lang="nl-NL" dirty="0" smtClean="0"/>
              <a:t>Kloof tussen ouders en jongeren (</a:t>
            </a:r>
            <a:r>
              <a:rPr lang="nl-NL" dirty="0" smtClean="0">
                <a:solidFill>
                  <a:srgbClr val="FF0000"/>
                </a:solidFill>
              </a:rPr>
              <a:t>generatiekloof</a:t>
            </a:r>
            <a:r>
              <a:rPr lang="nl-NL" dirty="0" smtClean="0"/>
              <a:t>) = afzetten. </a:t>
            </a:r>
            <a:r>
              <a:rPr lang="nl-NL" sz="1400" dirty="0">
                <a:hlinkClick r:id="rId2"/>
              </a:rPr>
              <a:t>https://</a:t>
            </a:r>
            <a:r>
              <a:rPr lang="nl-NL" sz="1400" dirty="0" smtClean="0">
                <a:hlinkClick r:id="rId2"/>
              </a:rPr>
              <a:t>www.npostart.nl/ondersteboven-nederland-in-de-jaren-60/26-03-2016/VPWON_1246645</a:t>
            </a:r>
            <a:r>
              <a:rPr lang="nl-NL" sz="1400" dirty="0" smtClean="0"/>
              <a:t> </a:t>
            </a:r>
          </a:p>
          <a:p>
            <a:pPr lvl="1">
              <a:buFontTx/>
              <a:buChar char="-"/>
            </a:pPr>
            <a:r>
              <a:rPr lang="nl-NL" dirty="0" smtClean="0"/>
              <a:t>Jongeren = </a:t>
            </a:r>
            <a:r>
              <a:rPr lang="nl-NL" dirty="0" smtClean="0">
                <a:solidFill>
                  <a:srgbClr val="FF0000"/>
                </a:solidFill>
              </a:rPr>
              <a:t>maatschappijkritiek </a:t>
            </a:r>
            <a:r>
              <a:rPr lang="nl-NL" dirty="0" smtClean="0"/>
              <a:t>(bijv. over werken, samenlevingsvormen, seksuele moraal enz.) </a:t>
            </a:r>
          </a:p>
          <a:p>
            <a:pPr lvl="1">
              <a:buFontTx/>
              <a:buChar char="-"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 smtClean="0">
                <a:hlinkClick r:id="rId3"/>
              </a:rPr>
              <a:t>http://www.npogeschiedenis.nl/speler.WO_VPRO_041852.html</a:t>
            </a:r>
            <a:endParaRPr lang="nl-NL" sz="1200" dirty="0"/>
          </a:p>
        </p:txBody>
      </p:sp>
      <p:sp>
        <p:nvSpPr>
          <p:cNvPr id="5" name="Rechthoek 4"/>
          <p:cNvSpPr/>
          <p:nvPr/>
        </p:nvSpPr>
        <p:spPr>
          <a:xfrm>
            <a:off x="323528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1200" dirty="0"/>
          </a:p>
        </p:txBody>
      </p:sp>
      <p:sp>
        <p:nvSpPr>
          <p:cNvPr id="6" name="Rechthoek 5"/>
          <p:cNvSpPr/>
          <p:nvPr/>
        </p:nvSpPr>
        <p:spPr>
          <a:xfrm>
            <a:off x="4716016" y="58915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4"/>
              </a:rPr>
              <a:t>http://schooltv.nl/video/eenvandaag-in-de-klas-de-rebelse-stad/#q=ijzeren%20eeuw%20in%20de%20klas</a:t>
            </a:r>
            <a:endParaRPr lang="nl-NL" sz="1100" dirty="0"/>
          </a:p>
        </p:txBody>
      </p:sp>
      <p:sp>
        <p:nvSpPr>
          <p:cNvPr id="8" name="Rechthoek 7"/>
          <p:cNvSpPr/>
          <p:nvPr/>
        </p:nvSpPr>
        <p:spPr>
          <a:xfrm>
            <a:off x="310133" y="583645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5"/>
              </a:rPr>
              <a:t>http://schooltv.nl/video/de-jaren-zestig-in-de-klas-jeugdcultuur/#q=ijzeren%20eeuw%20in%20de%20klas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En nog meer sociaal-culturele veranderingsprocessen: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Tweede feministische golf </a:t>
            </a:r>
            <a:r>
              <a:rPr lang="nl-NL" dirty="0" smtClean="0"/>
              <a:t>(Baas in eigen buik, dolle mina, man vrouw maatschappij) 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Ontstaan van de </a:t>
            </a:r>
            <a:r>
              <a:rPr lang="nl-NL" b="1" dirty="0" smtClean="0">
                <a:solidFill>
                  <a:srgbClr val="FF0000"/>
                </a:solidFill>
              </a:rPr>
              <a:t>multiculturele samenleving </a:t>
            </a:r>
            <a:r>
              <a:rPr lang="nl-NL" dirty="0" smtClean="0"/>
              <a:t>door komst van de gastarbeiders. 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27583" y="2708920"/>
            <a:ext cx="73448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>
                <a:hlinkClick r:id="rId2"/>
              </a:rPr>
              <a:t>http://schooltv.nl/video/de-jaren-zestig-in-de-klas-vrouwenemancipatie/#q=ijzeren%20eeuw%20in%20de%20klas</a:t>
            </a:r>
            <a:endParaRPr lang="nl-NL" sz="1100" dirty="0"/>
          </a:p>
        </p:txBody>
      </p:sp>
      <p:sp>
        <p:nvSpPr>
          <p:cNvPr id="5" name="Rechthoek 4"/>
          <p:cNvSpPr/>
          <p:nvPr/>
        </p:nvSpPr>
        <p:spPr>
          <a:xfrm>
            <a:off x="827584" y="3322369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3"/>
              </a:rPr>
              <a:t>https://schooltv.nl/video/de-pil-vrouwen-worden-baas-in-eigen-buik/#</a:t>
            </a:r>
            <a:r>
              <a:rPr lang="nl-NL" sz="1200" dirty="0" smtClean="0">
                <a:hlinkClick r:id="rId3"/>
              </a:rPr>
              <a:t>q=baas%20in%20eigen%20buik</a:t>
            </a:r>
            <a:r>
              <a:rPr lang="nl-NL" sz="1200" dirty="0" smtClean="0"/>
              <a:t>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54622" y="4941168"/>
            <a:ext cx="7417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4"/>
              </a:rPr>
              <a:t>https://schooltv.nl/video/nieuwkomers-naast-autochtonen-vroeger-en-nu/#</a:t>
            </a:r>
            <a:r>
              <a:rPr lang="nl-NL" sz="1200" dirty="0" smtClean="0">
                <a:hlinkClick r:id="rId4"/>
              </a:rPr>
              <a:t>q=gastarbeider</a:t>
            </a:r>
            <a:r>
              <a:rPr lang="nl-NL" sz="1200" dirty="0" smtClean="0"/>
              <a:t>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615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Een gegeven:</a:t>
            </a:r>
          </a:p>
          <a:p>
            <a:pPr>
              <a:buNone/>
            </a:pPr>
            <a:r>
              <a:rPr lang="nl-NL" dirty="0"/>
              <a:t>Vanaf 30 november 1963 zond het </a:t>
            </a:r>
            <a:r>
              <a:rPr lang="nl-NL" dirty="0" smtClean="0"/>
              <a:t>VARA-</a:t>
            </a:r>
          </a:p>
          <a:p>
            <a:pPr>
              <a:buNone/>
            </a:pPr>
            <a:r>
              <a:rPr lang="nl-NL" dirty="0" smtClean="0"/>
              <a:t>radioprogramma </a:t>
            </a:r>
            <a:r>
              <a:rPr lang="nl-NL" dirty="0"/>
              <a:t>'Tijd </a:t>
            </a:r>
            <a:r>
              <a:rPr lang="nl-NL" dirty="0" smtClean="0"/>
              <a:t>Voor Teenagers</a:t>
            </a:r>
            <a:r>
              <a:rPr lang="nl-NL" dirty="0"/>
              <a:t>' voor </a:t>
            </a:r>
            <a:r>
              <a:rPr lang="nl-NL" dirty="0" smtClean="0"/>
              <a:t>het </a:t>
            </a:r>
          </a:p>
          <a:p>
            <a:pPr>
              <a:buNone/>
            </a:pPr>
            <a:r>
              <a:rPr lang="nl-NL" dirty="0" smtClean="0"/>
              <a:t>eerst </a:t>
            </a:r>
            <a:r>
              <a:rPr lang="nl-NL" dirty="0"/>
              <a:t>een top-10 van populaire liedjes uit op basis</a:t>
            </a:r>
          </a:p>
          <a:p>
            <a:pPr>
              <a:buNone/>
            </a:pPr>
            <a:r>
              <a:rPr lang="nl-NL" dirty="0"/>
              <a:t>van een telefonisch onderzoek onder platenwinkels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(</a:t>
            </a:r>
            <a:r>
              <a:rPr lang="nl-NL" dirty="0"/>
              <a:t>waar muziek </a:t>
            </a:r>
            <a:r>
              <a:rPr lang="nl-NL" dirty="0" smtClean="0"/>
              <a:t>werd verkocht</a:t>
            </a:r>
            <a:r>
              <a:rPr lang="nl-NL" dirty="0"/>
              <a:t>) in heel Nederland.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2p </a:t>
            </a:r>
            <a:r>
              <a:rPr lang="nl-NL" b="1" dirty="0" smtClean="0"/>
              <a:t> </a:t>
            </a:r>
            <a:r>
              <a:rPr lang="nl-NL" b="1" dirty="0"/>
              <a:t>Leg uit bij welk kenmerkend aspect van die tijd </a:t>
            </a:r>
            <a:endParaRPr lang="nl-NL" b="1" dirty="0" smtClean="0"/>
          </a:p>
          <a:p>
            <a:pPr>
              <a:buNone/>
            </a:pPr>
            <a:r>
              <a:rPr lang="nl-NL" b="1" dirty="0" smtClean="0"/>
              <a:t>dit </a:t>
            </a:r>
            <a:r>
              <a:rPr lang="nl-NL" b="1" dirty="0"/>
              <a:t>gegeven past.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/>
              <a:t>maximumscore 2 </a:t>
            </a:r>
          </a:p>
          <a:p>
            <a:pPr>
              <a:buNone/>
            </a:pPr>
            <a:r>
              <a:rPr lang="nl-NL" dirty="0"/>
              <a:t>Kern van een juist antwoord is: </a:t>
            </a:r>
          </a:p>
          <a:p>
            <a:pPr>
              <a:buNone/>
            </a:pPr>
            <a:r>
              <a:rPr lang="nl-NL" dirty="0" smtClean="0"/>
              <a:t>	Dit </a:t>
            </a:r>
            <a:r>
              <a:rPr lang="nl-NL" dirty="0"/>
              <a:t>gegeven past bij het kenmerkend aspect </a:t>
            </a:r>
            <a:r>
              <a:rPr lang="nl-NL" u="sng" dirty="0"/>
              <a:t>'de toenemende westerse welvaart die vanaf de jaren zestig van de twintigste eeuw aanleiding gaf tot ingrijpende sociaal-culturele veranderingsprocessen</a:t>
            </a:r>
            <a:r>
              <a:rPr lang="nl-NL" dirty="0"/>
              <a:t>' (of een omschrijving daarvan) omdat het hierbij ging om jongeren die door de welvaartsstijging (zak)geld kregen om (grammofoon)plaatjes te kopen / er in Nederland een eigen jongerencultuur ontstond. </a:t>
            </a:r>
          </a:p>
          <a:p>
            <a:pPr>
              <a:buNone/>
            </a:pPr>
            <a:r>
              <a:rPr lang="nl-NL" i="1" dirty="0"/>
              <a:t>Opmerking </a:t>
            </a:r>
          </a:p>
          <a:p>
            <a:pPr>
              <a:buNone/>
            </a:pPr>
            <a:r>
              <a:rPr lang="nl-NL" i="1" dirty="0"/>
              <a:t>Als alleen het juiste kenmerkend aspect wordt </a:t>
            </a:r>
            <a:r>
              <a:rPr lang="nl-NL" i="1" dirty="0" smtClean="0"/>
              <a:t>genoemd, </a:t>
            </a:r>
          </a:p>
          <a:p>
            <a:pPr>
              <a:buNone/>
            </a:pPr>
            <a:r>
              <a:rPr lang="nl-NL" i="1" dirty="0" smtClean="0"/>
              <a:t>wordt </a:t>
            </a:r>
            <a:r>
              <a:rPr lang="nl-NL" i="1" dirty="0"/>
              <a:t>1 scorepunt toegekend.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Leg uit dat het KA van deze paragraaf past bij de spotprent die hiernaast staat afgebeeld.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7638"/>
            <a:ext cx="429577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al bijschrift 6"/>
          <p:cNvSpPr/>
          <p:nvPr/>
        </p:nvSpPr>
        <p:spPr>
          <a:xfrm>
            <a:off x="2195736" y="342082"/>
            <a:ext cx="3004655" cy="1008112"/>
          </a:xfrm>
          <a:prstGeom prst="wedgeEllipseCallout">
            <a:avLst>
              <a:gd name="adj1" fmla="val 36493"/>
              <a:gd name="adj2" fmla="val 1229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Hippies </a:t>
            </a:r>
            <a:endParaRPr lang="nl-NL" dirty="0"/>
          </a:p>
        </p:txBody>
      </p:sp>
      <p:sp>
        <p:nvSpPr>
          <p:cNvPr id="9" name="Ovaal bijschrift 8"/>
          <p:cNvSpPr/>
          <p:nvPr/>
        </p:nvSpPr>
        <p:spPr>
          <a:xfrm>
            <a:off x="4860032" y="187229"/>
            <a:ext cx="3004655" cy="1008112"/>
          </a:xfrm>
          <a:prstGeom prst="wedgeEllipseCallout">
            <a:avLst>
              <a:gd name="adj1" fmla="val 24043"/>
              <a:gd name="adj2" fmla="val 1669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Karl Marx</a:t>
            </a:r>
            <a:endParaRPr lang="nl-NL" dirty="0"/>
          </a:p>
        </p:txBody>
      </p:sp>
      <p:sp>
        <p:nvSpPr>
          <p:cNvPr id="10" name="Ovaal bijschrift 9"/>
          <p:cNvSpPr/>
          <p:nvPr/>
        </p:nvSpPr>
        <p:spPr>
          <a:xfrm>
            <a:off x="1643545" y="4653136"/>
            <a:ext cx="3004655" cy="1008112"/>
          </a:xfrm>
          <a:prstGeom prst="wedgeEllipseCallout">
            <a:avLst>
              <a:gd name="adj1" fmla="val 105658"/>
              <a:gd name="adj2" fmla="val -295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Stalin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194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Gebruik </a:t>
            </a:r>
            <a:r>
              <a:rPr lang="nl-NL" dirty="0" smtClean="0"/>
              <a:t>de bron. </a:t>
            </a:r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deze prent geeft Van </a:t>
            </a:r>
            <a:r>
              <a:rPr lang="nl-NL" dirty="0" err="1"/>
              <a:t>Straaten</a:t>
            </a:r>
            <a:r>
              <a:rPr lang="nl-NL" dirty="0"/>
              <a:t> een mening weer over een economische ontwikkeling in Nederland vanaf de jaren 1960.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dirty="0" smtClean="0"/>
              <a:t>2p) Leg </a:t>
            </a:r>
            <a:r>
              <a:rPr lang="nl-NL" dirty="0"/>
              <a:t>uit welke mening Van </a:t>
            </a:r>
            <a:r>
              <a:rPr lang="nl-NL" dirty="0" err="1"/>
              <a:t>Straaten</a:t>
            </a:r>
            <a:r>
              <a:rPr lang="nl-NL" dirty="0"/>
              <a:t> weergeeft, waarbij je je antwoord ondersteunt met een verwijzing naar de bron. </a:t>
            </a:r>
          </a:p>
        </p:txBody>
      </p:sp>
    </p:spTree>
    <p:extLst>
      <p:ext uri="{BB962C8B-B14F-4D97-AF65-F5344CB8AC3E}">
        <p14:creationId xmlns:p14="http://schemas.microsoft.com/office/powerpoint/2010/main" val="37063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386608" cy="39170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Deze </a:t>
            </a:r>
            <a:r>
              <a:rPr lang="nl-NL" dirty="0"/>
              <a:t>prent van Peter van </a:t>
            </a:r>
            <a:r>
              <a:rPr lang="nl-NL" dirty="0" err="1"/>
              <a:t>Straaten</a:t>
            </a:r>
            <a:r>
              <a:rPr lang="nl-NL" dirty="0"/>
              <a:t> verschijnt op 4 december 1969 in het dagblad Het </a:t>
            </a:r>
            <a:r>
              <a:rPr lang="nl-NL" dirty="0" smtClean="0"/>
              <a:t>Parool.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Toelichting</a:t>
            </a:r>
            <a:r>
              <a:rPr lang="nl-NL" dirty="0"/>
              <a:t>: In het midden van de prent staat ‘koop, koop, koop, koop, koop, koop, koop’. Op de gevel rechts staat ‘INGANG, hedenavond verkoop tot 21 uur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80" y="-459432"/>
            <a:ext cx="5372666" cy="76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De </a:t>
            </a:r>
            <a:r>
              <a:rPr lang="nl-NL" dirty="0" smtClean="0">
                <a:solidFill>
                  <a:srgbClr val="FF0000"/>
                </a:solidFill>
              </a:rPr>
              <a:t>toenemende westerse welvaart </a:t>
            </a:r>
            <a:r>
              <a:rPr lang="nl-NL" dirty="0" smtClean="0"/>
              <a:t>die vanaf de </a:t>
            </a:r>
            <a:r>
              <a:rPr lang="nl-NL" dirty="0" smtClean="0">
                <a:solidFill>
                  <a:srgbClr val="FF0000"/>
                </a:solidFill>
              </a:rPr>
              <a:t>jaren zestig </a:t>
            </a:r>
            <a:r>
              <a:rPr lang="nl-NL" dirty="0" smtClean="0"/>
              <a:t>van de 20</a:t>
            </a:r>
            <a:r>
              <a:rPr lang="nl-NL" baseline="30000" dirty="0" smtClean="0"/>
              <a:t>e</a:t>
            </a:r>
            <a:r>
              <a:rPr lang="nl-NL" dirty="0" smtClean="0"/>
              <a:t> eeuw aanleiding gaf tot </a:t>
            </a:r>
            <a:r>
              <a:rPr lang="nl-NL" dirty="0" smtClean="0">
                <a:solidFill>
                  <a:srgbClr val="FF0000"/>
                </a:solidFill>
              </a:rPr>
              <a:t>sociaal-culturele veranderingsprocessen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Mindmap</a:t>
            </a:r>
            <a:r>
              <a:rPr lang="nl-NL" dirty="0" smtClean="0"/>
              <a:t> maken met voorkennis: wat weet je al over:</a:t>
            </a:r>
          </a:p>
          <a:p>
            <a:pPr>
              <a:buNone/>
            </a:pPr>
            <a:r>
              <a:rPr lang="nl-NL" dirty="0" smtClean="0"/>
              <a:t>	Toenemende welvaart in de jaren 60 </a:t>
            </a:r>
            <a:r>
              <a:rPr lang="nl-NL" dirty="0" smtClean="0">
                <a:sym typeface="Wingdings" pitchFamily="2" charset="2"/>
              </a:rPr>
              <a:t> sociaal-culturele veranderingen? 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2 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Voorbeeld </a:t>
            </a:r>
            <a:r>
              <a:rPr lang="nl-NL" dirty="0"/>
              <a:t>van een juist antwoord: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• </a:t>
            </a:r>
            <a:r>
              <a:rPr lang="nl-NL" dirty="0"/>
              <a:t>Van </a:t>
            </a:r>
            <a:r>
              <a:rPr lang="nl-NL" dirty="0" err="1"/>
              <a:t>Straaten</a:t>
            </a:r>
            <a:r>
              <a:rPr lang="nl-NL" dirty="0"/>
              <a:t> geeft de mening weer dat de groei van de consumptiemaatschappij het leven van de Nederlanders beheerst / dat consumeren een (te) grote rol heeft gekregen 1 • door (een van de volgende):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 </a:t>
            </a:r>
          </a:p>
          <a:p>
            <a:r>
              <a:rPr lang="nl-NL" dirty="0" smtClean="0"/>
              <a:t>af </a:t>
            </a:r>
            <a:r>
              <a:rPr lang="nl-NL" dirty="0"/>
              <a:t>te beelden dat Sinterklaas met een zweep het Nederlandse volk aanspoort om te </a:t>
            </a:r>
            <a:r>
              <a:rPr lang="nl-NL" dirty="0" smtClean="0"/>
              <a:t>kopen. </a:t>
            </a:r>
          </a:p>
          <a:p>
            <a:r>
              <a:rPr lang="nl-NL" dirty="0" smtClean="0"/>
              <a:t>de </a:t>
            </a:r>
            <a:r>
              <a:rPr lang="nl-NL" dirty="0"/>
              <a:t>lange rij mensen met handen vol aankopen af te beelden.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oproep "koop </a:t>
            </a:r>
            <a:r>
              <a:rPr lang="nl-NL" dirty="0" err="1"/>
              <a:t>koop</a:t>
            </a:r>
            <a:r>
              <a:rPr lang="nl-NL" dirty="0"/>
              <a:t> </a:t>
            </a:r>
            <a:r>
              <a:rPr lang="nl-NL" dirty="0" err="1"/>
              <a:t>koop</a:t>
            </a:r>
            <a:r>
              <a:rPr lang="nl-NL" dirty="0"/>
              <a:t> </a:t>
            </a:r>
            <a:r>
              <a:rPr lang="nl-NL" dirty="0" err="1"/>
              <a:t>koop</a:t>
            </a:r>
            <a:r>
              <a:rPr lang="nl-NL" dirty="0"/>
              <a:t> </a:t>
            </a:r>
            <a:r>
              <a:rPr lang="nl-NL" dirty="0" err="1"/>
              <a:t>koop</a:t>
            </a:r>
            <a:r>
              <a:rPr lang="nl-NL" dirty="0"/>
              <a:t> </a:t>
            </a:r>
            <a:r>
              <a:rPr lang="nl-NL" dirty="0" err="1"/>
              <a:t>koop</a:t>
            </a:r>
            <a:r>
              <a:rPr lang="nl-NL" dirty="0"/>
              <a:t> </a:t>
            </a:r>
            <a:r>
              <a:rPr lang="nl-NL" dirty="0" err="1"/>
              <a:t>koop</a:t>
            </a:r>
            <a:r>
              <a:rPr lang="nl-NL" dirty="0"/>
              <a:t>".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tekst "hedenavond verkoop tot 21 uur". </a:t>
            </a:r>
            <a:endParaRPr lang="nl-NL" dirty="0" smtClean="0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/>
              <a:t>Opmerking </a:t>
            </a:r>
            <a:r>
              <a:rPr lang="nl-NL" dirty="0"/>
              <a:t>Alleen als een juiste mening wordt weergegeven, wordt 1 scorepunt toegekend aan een passende verwijzing naar de bron. </a:t>
            </a:r>
          </a:p>
        </p:txBody>
      </p:sp>
    </p:spTree>
    <p:extLst>
      <p:ext uri="{BB962C8B-B14F-4D97-AF65-F5344CB8AC3E}">
        <p14:creationId xmlns:p14="http://schemas.microsoft.com/office/powerpoint/2010/main" val="281947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 gehaald?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 smtClean="0"/>
              <a:t>WEET JE NU? </a:t>
            </a:r>
          </a:p>
          <a:p>
            <a:pPr marL="0" indent="0">
              <a:buNone/>
            </a:pPr>
            <a:r>
              <a:rPr lang="nl-NL" dirty="0" smtClean="0"/>
              <a:t>kennis</a:t>
            </a:r>
          </a:p>
          <a:p>
            <a:pPr>
              <a:buFontTx/>
              <a:buChar char="-"/>
            </a:pPr>
            <a:r>
              <a:rPr lang="nl-NL" dirty="0" smtClean="0"/>
              <a:t>Weet je wat de volgende begrippen betekenen: wederopbouw</a:t>
            </a:r>
            <a:r>
              <a:rPr lang="nl-NL" smtClean="0"/>
              <a:t>, Marshallplan, </a:t>
            </a:r>
            <a:r>
              <a:rPr lang="nl-NL" dirty="0" smtClean="0"/>
              <a:t>consumptiemaatschappij, verzorgingsstaat, sociaal-culturele veranderingsprocessen, babyboomgeneratie, jeugdculturen, maatschappijkritiek. Je kunt deze begrippen ook in relatie tot elkaar zien. </a:t>
            </a:r>
          </a:p>
          <a:p>
            <a:pPr>
              <a:buFontTx/>
              <a:buChar char="-"/>
            </a:pPr>
            <a:r>
              <a:rPr lang="nl-NL" dirty="0" smtClean="0"/>
              <a:t>Je weet hoe de ontwikkeling van de wederopbouw is verlopen en kunt hierbij voorbeelden noemen. </a:t>
            </a:r>
          </a:p>
          <a:p>
            <a:pPr>
              <a:buFontTx/>
              <a:buChar char="-"/>
            </a:pPr>
            <a:r>
              <a:rPr lang="nl-NL" dirty="0" smtClean="0"/>
              <a:t>Je kunt de oorzaken en gevolgen noemen van de welvaartsgroei. </a:t>
            </a:r>
          </a:p>
          <a:p>
            <a:pPr marL="0" indent="0">
              <a:buNone/>
            </a:pPr>
            <a:r>
              <a:rPr lang="nl-NL" dirty="0" smtClean="0"/>
              <a:t>Vaardigheden:</a:t>
            </a:r>
          </a:p>
          <a:p>
            <a:pPr>
              <a:buFontTx/>
              <a:buChar char="-"/>
            </a:pPr>
            <a:r>
              <a:rPr lang="nl-NL" dirty="0" smtClean="0"/>
              <a:t>Je kunt een oordeel geven over een historische bron: waarom dit gebruikt kan worden als propaganda. </a:t>
            </a:r>
          </a:p>
          <a:p>
            <a:pPr>
              <a:buFontTx/>
              <a:buChar char="-"/>
            </a:pPr>
            <a:r>
              <a:rPr lang="nl-NL" dirty="0" smtClean="0"/>
              <a:t>Je kunt kenmerkende aspecten herkennen in een tekst en dit uitleggen.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98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in de volgende dia.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De mening over de Nederlandse samenleving die Doe Maar in dit lied blijkt </a:t>
            </a:r>
            <a:r>
              <a:rPr lang="nl-NL" dirty="0" smtClean="0"/>
              <a:t>te hebben</a:t>
            </a:r>
            <a:r>
              <a:rPr lang="nl-NL" dirty="0"/>
              <a:t>, past bij de jongerencultuur die in de jaren 1960 is ontstaan.</a:t>
            </a:r>
          </a:p>
          <a:p>
            <a:pPr marL="0" indent="0">
              <a:buNone/>
            </a:pPr>
            <a:r>
              <a:rPr lang="nl-NL" dirty="0"/>
              <a:t>2p </a:t>
            </a:r>
            <a:r>
              <a:rPr lang="nl-NL" dirty="0" smtClean="0"/>
              <a:t>Leg </a:t>
            </a:r>
            <a:r>
              <a:rPr lang="nl-NL" dirty="0"/>
              <a:t>dit uit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9195" t="20671" r="17314" b="16704"/>
          <a:stretch/>
        </p:blipFill>
        <p:spPr>
          <a:xfrm>
            <a:off x="457200" y="1545035"/>
            <a:ext cx="6192688" cy="458112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23528" y="61517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https://www.youtube.com/watch?v=Jw9i0bu7PyQ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96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maximumscore 2 </a:t>
            </a:r>
            <a:endParaRPr lang="nl-NL" dirty="0"/>
          </a:p>
          <a:p>
            <a:r>
              <a:rPr lang="nl-NL" dirty="0"/>
              <a:t>Voorbeeld van een juist antwoord is: </a:t>
            </a:r>
          </a:p>
          <a:p>
            <a:r>
              <a:rPr lang="nl-NL" dirty="0"/>
              <a:t>Doe Maar zet zich af tegen de </a:t>
            </a:r>
            <a:r>
              <a:rPr lang="nl-NL" dirty="0" smtClean="0"/>
              <a:t>maatschappij  (</a:t>
            </a:r>
            <a:r>
              <a:rPr lang="nl-NL" smtClean="0"/>
              <a:t>geef maatschappijkritiek) </a:t>
            </a:r>
            <a:r>
              <a:rPr lang="nl-NL" dirty="0"/>
              <a:t>door die af te schilderen als haastig / onpersoonlijk / geobsedeerd door geld, (terwijl de oorlogsdreiging niet ver is). Dat past bij de jongerencultuur waarbij jongeren zich afzetten tegen de gevestigde orde en de misstanden aan de kaak willen stellen. </a:t>
            </a:r>
          </a:p>
        </p:txBody>
      </p:sp>
    </p:spTree>
    <p:extLst>
      <p:ext uri="{BB962C8B-B14F-4D97-AF65-F5344CB8AC3E}">
        <p14:creationId xmlns:p14="http://schemas.microsoft.com/office/powerpoint/2010/main" val="24168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Na deze les:</a:t>
            </a:r>
          </a:p>
          <a:p>
            <a:pPr marL="0" indent="0">
              <a:buNone/>
            </a:pPr>
            <a:r>
              <a:rPr lang="nl-NL" dirty="0" smtClean="0"/>
              <a:t>kennis</a:t>
            </a:r>
          </a:p>
          <a:p>
            <a:pPr>
              <a:buFontTx/>
              <a:buChar char="-"/>
            </a:pPr>
            <a:r>
              <a:rPr lang="nl-NL" dirty="0" smtClean="0"/>
              <a:t>Weet je wat de volgende begrippen betekenen: wederopbouw, Marshallplan, consumptiemaatschappij, verzorgingsstaat, sociaal-culturele veranderingsprocessen, babyboomgeneratie, jeugdculturen, maatschappijkritiek. Je kunt deze begrippen ook in relatie tot elkaar zien. </a:t>
            </a:r>
          </a:p>
          <a:p>
            <a:pPr>
              <a:buFontTx/>
              <a:buChar char="-"/>
            </a:pPr>
            <a:r>
              <a:rPr lang="nl-NL" dirty="0" smtClean="0"/>
              <a:t>Je weet hoe de ontwikkeling van de wederopbouw is verlopen en kunt hierbij voorbeelden noemen. </a:t>
            </a:r>
          </a:p>
          <a:p>
            <a:pPr>
              <a:buFontTx/>
              <a:buChar char="-"/>
            </a:pPr>
            <a:r>
              <a:rPr lang="nl-NL" dirty="0" smtClean="0"/>
              <a:t>Je kunt de oorzaken en gevolgen noemen van de welvaartsgroei. </a:t>
            </a:r>
          </a:p>
          <a:p>
            <a:pPr marL="0" indent="0">
              <a:buNone/>
            </a:pPr>
            <a:r>
              <a:rPr lang="nl-NL" dirty="0" smtClean="0"/>
              <a:t>Vaardigheden:</a:t>
            </a:r>
          </a:p>
          <a:p>
            <a:pPr>
              <a:buFontTx/>
              <a:buChar char="-"/>
            </a:pPr>
            <a:r>
              <a:rPr lang="nl-NL" dirty="0" smtClean="0"/>
              <a:t>Je kunt een oordeel geven over een historische bron: waarom dit gebruikt kan worden als propaganda. </a:t>
            </a:r>
          </a:p>
          <a:p>
            <a:pPr>
              <a:buFontTx/>
              <a:buChar char="-"/>
            </a:pPr>
            <a:r>
              <a:rPr lang="nl-NL" dirty="0" smtClean="0"/>
              <a:t>Je kunt kenmerkende aspecten herkennen in een tekst en dit uitleggen.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79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1945: Europa na WOII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Armoede, werkloosheid, steden en dorpen in puin, infrastructuur beschadigd, fabrieken ontmanteld</a:t>
            </a:r>
            <a:endParaRPr lang="nl-NL" dirty="0"/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VS:  ‘Europa zou weleens gevaar kunnen lopen voor communisme’ </a:t>
            </a:r>
            <a:r>
              <a:rPr lang="nl-NL" sz="1800" dirty="0" smtClean="0">
                <a:sym typeface="Wingdings" pitchFamily="2" charset="2"/>
              </a:rPr>
              <a:t>(NB: als mensen arm zijn en weinig toekomstperspectief hebben, dan bestaat de kans dat zij zich aansluiten bij extremistische groeperingen) </a:t>
            </a:r>
            <a:r>
              <a:rPr lang="nl-NL" dirty="0" smtClean="0">
                <a:sym typeface="Wingdings" pitchFamily="2" charset="2"/>
              </a:rPr>
              <a:t>+ we willen een Europese afzetmarkt!</a:t>
            </a:r>
            <a:endParaRPr lang="nl-NL" sz="1800" dirty="0" smtClean="0">
              <a:sym typeface="Wingdings" pitchFamily="2" charset="2"/>
            </a:endParaRPr>
          </a:p>
          <a:p>
            <a:pPr lvl="1"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1947 George </a:t>
            </a:r>
            <a:r>
              <a:rPr lang="nl-NL" dirty="0" err="1" smtClean="0">
                <a:sym typeface="Wingdings" pitchFamily="2" charset="2"/>
              </a:rPr>
              <a:t>Marshall</a:t>
            </a:r>
            <a:r>
              <a:rPr lang="nl-NL" dirty="0" smtClean="0">
                <a:sym typeface="Wingdings" pitchFamily="2" charset="2"/>
              </a:rPr>
              <a:t> = </a:t>
            </a:r>
            <a:r>
              <a:rPr lang="nl-NL" sz="1600" dirty="0" smtClean="0">
                <a:sym typeface="Wingdings" pitchFamily="2" charset="2"/>
              </a:rPr>
              <a:t>(minister van buitenlandse zaken VS):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Marshallplan</a:t>
            </a:r>
            <a:r>
              <a:rPr lang="nl-NL" dirty="0" smtClean="0">
                <a:sym typeface="Wingdings" pitchFamily="2" charset="2"/>
              </a:rPr>
              <a:t> (economische hulp aan getroffen landen)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915816" y="25649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2"/>
              </a:rPr>
              <a:t>https://www.schooltv.nl/video/the-general-theory-of-employment-een-boek-over-de-na-oorlogse-wederopbouw/#q=kapitalisme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Marshallplan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1948 – 1952 (periode van </a:t>
            </a:r>
            <a:r>
              <a:rPr lang="nl-NL" dirty="0" smtClean="0">
                <a:solidFill>
                  <a:srgbClr val="FF0000"/>
                </a:solidFill>
              </a:rPr>
              <a:t>wederopbouw</a:t>
            </a:r>
            <a:r>
              <a:rPr lang="nl-NL" dirty="0" smtClean="0"/>
              <a:t>) = West-Europa ontvangt +/- 12 miljard dollar.</a:t>
            </a:r>
          </a:p>
          <a:p>
            <a:r>
              <a:rPr lang="nl-NL" dirty="0" smtClean="0"/>
              <a:t>Oost-Europese landen? Mochten dit ook ontvangen, maar SU verbood dit: Stalin ‘</a:t>
            </a:r>
            <a:r>
              <a:rPr lang="nl-NL" i="1" dirty="0" smtClean="0"/>
              <a:t>Marshallhulp is </a:t>
            </a:r>
            <a:r>
              <a:rPr lang="nl-NL" i="1" dirty="0" smtClean="0">
                <a:solidFill>
                  <a:srgbClr val="FF0000"/>
                </a:solidFill>
              </a:rPr>
              <a:t>dollarimperialisme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Poster promoting European unity during the implementation of the Marshall Plan."/>
          <p:cNvPicPr>
            <a:picLocks noChangeAspect="1" noChangeArrowheads="1"/>
          </p:cNvPicPr>
          <p:nvPr/>
        </p:nvPicPr>
        <p:blipFill>
          <a:blip r:embed="rId2" cstate="print"/>
          <a:srcRect t="2422" r="46617"/>
          <a:stretch>
            <a:fillRect/>
          </a:stretch>
        </p:blipFill>
        <p:spPr bwMode="auto">
          <a:xfrm>
            <a:off x="4788024" y="1280191"/>
            <a:ext cx="4211960" cy="557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in de volgende dia</a:t>
            </a:r>
            <a:endParaRPr lang="nl-NL" i="1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Dit </a:t>
            </a:r>
            <a:r>
              <a:rPr lang="nl-NL" dirty="0"/>
              <a:t>soort foto’s van platgebombardeerde Duitse steden wordt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vlak </a:t>
            </a:r>
            <a:r>
              <a:rPr lang="nl-NL" dirty="0"/>
              <a:t>na de </a:t>
            </a:r>
            <a:r>
              <a:rPr lang="nl-NL" dirty="0" smtClean="0"/>
              <a:t>Tweede Wereldoorlog </a:t>
            </a:r>
            <a:r>
              <a:rPr lang="nl-NL" dirty="0"/>
              <a:t>gebruikt om de Amerikaanse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bevolking </a:t>
            </a:r>
            <a:r>
              <a:rPr lang="nl-NL" dirty="0"/>
              <a:t>te overtuigen van </a:t>
            </a:r>
            <a:r>
              <a:rPr lang="nl-NL" dirty="0" smtClean="0"/>
              <a:t>de </a:t>
            </a:r>
            <a:r>
              <a:rPr lang="nl-NL" i="1" dirty="0" smtClean="0"/>
              <a:t>politieke </a:t>
            </a:r>
            <a:r>
              <a:rPr lang="nl-NL" i="1" dirty="0"/>
              <a:t>noodzaak van </a:t>
            </a:r>
            <a:endParaRPr lang="nl-NL" i="1" dirty="0" smtClean="0"/>
          </a:p>
          <a:p>
            <a:pPr>
              <a:buNone/>
            </a:pPr>
            <a:r>
              <a:rPr lang="nl-NL" i="1" dirty="0" smtClean="0"/>
              <a:t>economische </a:t>
            </a:r>
            <a:r>
              <a:rPr lang="nl-NL" i="1" dirty="0"/>
              <a:t>steun aan West-Europa</a:t>
            </a:r>
            <a:r>
              <a:rPr lang="nl-NL" i="1" dirty="0" smtClean="0"/>
              <a:t>.</a:t>
            </a:r>
          </a:p>
          <a:p>
            <a:pPr>
              <a:buNone/>
            </a:pPr>
            <a:endParaRPr lang="nl-NL" i="1" dirty="0"/>
          </a:p>
          <a:p>
            <a:pPr>
              <a:buNone/>
            </a:pPr>
            <a:r>
              <a:rPr lang="nl-NL" dirty="0"/>
              <a:t>2p </a:t>
            </a:r>
            <a:r>
              <a:rPr lang="nl-NL" b="1" dirty="0" smtClean="0"/>
              <a:t> </a:t>
            </a:r>
            <a:r>
              <a:rPr lang="nl-NL" b="1" dirty="0"/>
              <a:t>Leg dit uit door aan te geven:</a:t>
            </a:r>
          </a:p>
          <a:p>
            <a:pPr>
              <a:buNone/>
            </a:pPr>
            <a:r>
              <a:rPr lang="nl-NL" dirty="0"/>
              <a:t>− welke politiek reden de Amerikaanse regering heeft om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economische steun aan </a:t>
            </a:r>
            <a:r>
              <a:rPr lang="nl-NL" dirty="0"/>
              <a:t>Europa te verlenen en</a:t>
            </a:r>
          </a:p>
          <a:p>
            <a:pPr>
              <a:buNone/>
            </a:pPr>
            <a:r>
              <a:rPr lang="nl-NL" dirty="0"/>
              <a:t>− waardoor deze foto gebruikt kan worden om de steun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van </a:t>
            </a:r>
            <a:r>
              <a:rPr lang="nl-NL" dirty="0"/>
              <a:t>de bevolking </a:t>
            </a:r>
            <a:r>
              <a:rPr lang="nl-NL" dirty="0" smtClean="0"/>
              <a:t>voor deze </a:t>
            </a:r>
            <a:r>
              <a:rPr lang="nl-NL" dirty="0"/>
              <a:t>politiek te krijgen.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1105</Words>
  <Application>Microsoft Office PowerPoint</Application>
  <PresentationFormat>Diavoorstelling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Office-thema</vt:lpstr>
      <vt:lpstr>Paragraaf 11.2</vt:lpstr>
      <vt:lpstr>Kenmerkend aspect</vt:lpstr>
      <vt:lpstr>Examenvraag</vt:lpstr>
      <vt:lpstr>bron</vt:lpstr>
      <vt:lpstr>Antwoord examenvraag</vt:lpstr>
      <vt:lpstr>Lesdoelen</vt:lpstr>
      <vt:lpstr>1945: Europa na WOII</vt:lpstr>
      <vt:lpstr>Marshallplan</vt:lpstr>
      <vt:lpstr>Examenvraag</vt:lpstr>
      <vt:lpstr>bron</vt:lpstr>
      <vt:lpstr>Antwoord examenvraag</vt:lpstr>
      <vt:lpstr>Marshallplan + binnenlandse politiek beleid + houding bevolking (zuinig aan doen) = succes</vt:lpstr>
      <vt:lpstr>Welvaartsgroei  sociaal-culturele veranderingsprocessen</vt:lpstr>
      <vt:lpstr>En nog meer sociaal-culturele veranderingsprocessen: </vt:lpstr>
      <vt:lpstr>Examenvraag</vt:lpstr>
      <vt:lpstr>Antwoord examenvraag</vt:lpstr>
      <vt:lpstr>PowerPoint-presentatie</vt:lpstr>
      <vt:lpstr>Examenvraag</vt:lpstr>
      <vt:lpstr>bron</vt:lpstr>
      <vt:lpstr>Antwoord</vt:lpstr>
      <vt:lpstr>Lesdoelen gehaald?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13.2</dc:title>
  <dc:creator>Gebruiker</dc:creator>
  <cp:lastModifiedBy>Kristel Biemans</cp:lastModifiedBy>
  <cp:revision>34</cp:revision>
  <dcterms:created xsi:type="dcterms:W3CDTF">2015-11-17T20:06:22Z</dcterms:created>
  <dcterms:modified xsi:type="dcterms:W3CDTF">2023-02-06T08:49:47Z</dcterms:modified>
</cp:coreProperties>
</file>